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4" r:id="rId2"/>
    <p:sldId id="280" r:id="rId3"/>
    <p:sldId id="298" r:id="rId4"/>
    <p:sldId id="282" r:id="rId5"/>
    <p:sldId id="285" r:id="rId6"/>
    <p:sldId id="284" r:id="rId7"/>
    <p:sldId id="269" r:id="rId8"/>
    <p:sldId id="266" r:id="rId9"/>
    <p:sldId id="262" r:id="rId10"/>
    <p:sldId id="296" r:id="rId11"/>
    <p:sldId id="257" r:id="rId12"/>
    <p:sldId id="271" r:id="rId13"/>
    <p:sldId id="290" r:id="rId14"/>
    <p:sldId id="293" r:id="rId15"/>
    <p:sldId id="294" r:id="rId16"/>
    <p:sldId id="295" r:id="rId17"/>
    <p:sldId id="287" r:id="rId18"/>
    <p:sldId id="258" r:id="rId19"/>
    <p:sldId id="273" r:id="rId20"/>
    <p:sldId id="264" r:id="rId21"/>
    <p:sldId id="297" r:id="rId22"/>
    <p:sldId id="276" r:id="rId23"/>
    <p:sldId id="286" r:id="rId24"/>
    <p:sldId id="260" r:id="rId25"/>
    <p:sldId id="277" r:id="rId26"/>
    <p:sldId id="289" r:id="rId27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9" autoAdjust="0"/>
    <p:restoredTop sz="86449" autoAdjust="0"/>
  </p:normalViewPr>
  <p:slideViewPr>
    <p:cSldViewPr snapToGrid="0">
      <p:cViewPr varScale="1">
        <p:scale>
          <a:sx n="137" d="100"/>
          <a:sy n="137" d="100"/>
        </p:scale>
        <p:origin x="714" y="126"/>
      </p:cViewPr>
      <p:guideLst/>
    </p:cSldViewPr>
  </p:slideViewPr>
  <p:outlineViewPr>
    <p:cViewPr>
      <p:scale>
        <a:sx n="33" d="100"/>
        <a:sy n="33" d="100"/>
      </p:scale>
      <p:origin x="0" y="-15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-4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282A-8200-4AC6-8B9D-D8D235EA6CC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6F2D0-4269-493D-BAFD-F422C036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0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= 200 to 700 feet deep</a:t>
            </a:r>
          </a:p>
          <a:p>
            <a:r>
              <a:rPr lang="en-US" dirty="0"/>
              <a:t>Lower = +1,000 feet deep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Chatham Co. in “Cone of Depression”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9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5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9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71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0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6F2D0-4269-493D-BAFD-F422C036D0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2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78EE8-564A-D14B-93B6-05DB29D1F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46C9B-117E-292F-3BE9-9F88FD265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AE4E3-35FD-ACAF-938E-C435371E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699D1-FAB4-E97F-AC39-D2672E1A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09E2-122B-FF6D-0215-163B37E5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B231-9AAF-7D05-8D4B-E029E026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1A138-66DF-7C27-6BC3-20FB708E9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3F4F-10EF-A144-DCA8-7D189049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37291-3D25-7016-2AC1-23B362FB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238E1-CAC6-E18C-0544-B2D5C87F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CA93DA-B92E-176D-3B6C-3B9ADCCB2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CFB0A-0F5F-6C94-314F-F3EDA3DB0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862A5-31BC-8BCE-A983-F952A980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F2EA2-FAB2-8EA3-CB42-3921FBF6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2CDFA-97CE-5A49-DE99-E1004F72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2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E220-2A87-1698-7B99-D500BA46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D6A7-7BC5-2FE9-73AD-B66D79C56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85B27-87B8-0312-0497-FCDBB1B5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C6111-7510-55A6-7D82-1E553A18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D1630-D614-0401-2B1E-311037BA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5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5F14-154F-0A0C-5BCA-220961F33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EEBD8-40A5-E6CD-E9C8-D2E79192C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3F3FD-ECED-9878-F66E-A081332B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CE210-8FEC-AB60-27A4-B2ABE57E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8C8C2-A06A-964F-D7D3-62A4F492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8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2F65-E507-A76F-91A8-BAC32D53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C09B-8160-7235-E304-4F1753403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38BEA-BF57-D934-A61D-A5A7C7E02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E0B5F-2590-8F69-C607-F03E5232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883E1-1C93-B636-741A-47D83B4D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5D3F8-8815-998E-1044-B336D075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2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CFEC-B775-407A-B950-3713F4DD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D0C36-8380-8BAC-E414-0E16EF4A5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E9FE0-265F-430E-B8B0-F2549D969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BCFD9-4896-9379-78A2-22610F830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77707-87E1-88A1-1501-93CEE89B2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60112-C835-FED6-53FB-615583EE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90AEC-C51C-4E4F-E3F2-FF1EB21B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9C74C7-AB80-58E7-282D-598FFB9F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A3CB-9F9F-475A-811B-F1DBE202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E4864-5A69-5EA1-B4D5-16CD6406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322A7-B4B4-0A92-6D39-A23AE139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24780-409E-CE58-9976-6BF01C35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9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6E0CE-4861-FBF9-B5F2-0C705BF8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DE0306-8B12-7063-2CA1-92D3E81C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ADC83-05C8-CBB9-C243-285A0D6D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8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5F10-6919-FDAE-6B6E-8B254618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CFC5-DB00-9B2A-9ED9-55180DD1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1DFDB-36E2-DBE1-1934-9F94C2CAD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3B5B5-6194-708D-C792-978F0F75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22E3F-BC81-0BD8-A480-936502C5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2488C-97CF-299C-05CF-4591FA16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6A8D-B1E8-C842-4D6E-F70CC7A3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DB48F-1A1F-8D97-0149-7FB0D95F3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7F1F8-074C-3B6D-2FA4-B85087A93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1848-7AE2-F5A9-2F6B-E49F062F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A3A00-140C-66D1-DEFA-FC82086E0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CD32C-B658-8160-E567-432A812D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8EA51-367B-FBD0-6047-34E4021B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5A210-DEFB-134E-9D80-1D0817F86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052E5-7967-5F83-95BC-45C41270C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CBC-881F-4777-B570-B8933AB223E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470CE-B62B-C84F-5A0B-4F1BA95F4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238A8-482D-2726-0388-060DEAF5D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D11B6-5BE7-4BAB-AAA5-2C0790AB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1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eRQF79mb_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rnesto.Juarez68@gmail.com" TargetMode="External"/><Relationship Id="rId2" Type="http://schemas.openxmlformats.org/officeDocument/2006/relationships/hyperlink" Target="mailto:Goodrich575@ao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rrigationRepairs24@gmail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ydrawise.com/" TargetMode="External"/><Relationship Id="rId13" Type="http://schemas.openxmlformats.org/officeDocument/2006/relationships/hyperlink" Target="https://www.youtube.com/watch?v=67vHj3iNVno" TargetMode="External"/><Relationship Id="rId3" Type="http://schemas.openxmlformats.org/officeDocument/2006/relationships/hyperlink" Target="http://www.weatherunderground.com/" TargetMode="External"/><Relationship Id="rId7" Type="http://schemas.openxmlformats.org/officeDocument/2006/relationships/hyperlink" Target="https://www.youtube.com/watch?v=U0W4q22IyDA" TargetMode="External"/><Relationship Id="rId12" Type="http://schemas.openxmlformats.org/officeDocument/2006/relationships/hyperlink" Target="https://www.youtube.com/watch?v=1qKpD3NR_XM" TargetMode="External"/><Relationship Id="rId2" Type="http://schemas.openxmlformats.org/officeDocument/2006/relationships/hyperlink" Target="http://www.landingsweath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be8Kx_SIbo" TargetMode="External"/><Relationship Id="rId11" Type="http://schemas.openxmlformats.org/officeDocument/2006/relationships/hyperlink" Target="http://www.orbitonline.com/" TargetMode="External"/><Relationship Id="rId5" Type="http://schemas.openxmlformats.org/officeDocument/2006/relationships/hyperlink" Target="https://www.youtube.com/watch?v=ya8JHP-GeeY" TargetMode="External"/><Relationship Id="rId10" Type="http://schemas.openxmlformats.org/officeDocument/2006/relationships/hyperlink" Target="https://www.youtube.com/watch?v=3bS6H3u4BAg" TargetMode="External"/><Relationship Id="rId4" Type="http://schemas.openxmlformats.org/officeDocument/2006/relationships/hyperlink" Target="http://www.rachio.com/" TargetMode="External"/><Relationship Id="rId9" Type="http://schemas.openxmlformats.org/officeDocument/2006/relationships/hyperlink" Target="https://www.youtube.com/watch?v=qmnXflGeYz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385BD-1466-72CE-646A-10175AFF6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845203" cy="2765582"/>
          </a:xfrm>
        </p:spPr>
        <p:txBody>
          <a:bodyPr>
            <a:normAutofit/>
          </a:bodyPr>
          <a:lstStyle/>
          <a:p>
            <a:r>
              <a:rPr lang="en-US" sz="3600" dirty="0"/>
              <a:t>The Audubon </a:t>
            </a:r>
            <a:r>
              <a:rPr lang="en-US" sz="3600" b="1" dirty="0">
                <a:solidFill>
                  <a:srgbClr val="0070C0"/>
                </a:solidFill>
              </a:rPr>
              <a:t>Water Wise Project</a:t>
            </a:r>
            <a:br>
              <a:rPr lang="en-US" sz="3600" dirty="0"/>
            </a:br>
            <a:r>
              <a:rPr lang="en-US" sz="3200" i="1" dirty="0"/>
              <a:t>in Honor of Mal Welch</a:t>
            </a:r>
            <a:br>
              <a:rPr lang="en-US" sz="3200" i="1" dirty="0"/>
            </a:br>
            <a:br>
              <a:rPr lang="en-US" sz="3600" dirty="0"/>
            </a:br>
            <a:r>
              <a:rPr lang="en-US" sz="4000" b="1" dirty="0">
                <a:solidFill>
                  <a:srgbClr val="009900"/>
                </a:solidFill>
              </a:rPr>
              <a:t>Saving Money &amp; Saving Water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3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677F4-CDB5-F20A-D518-622321291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2926"/>
            <a:ext cx="9144000" cy="1655762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3600" b="1" dirty="0"/>
              <a:t>What Are Intelligent Irrigation Controllers:</a:t>
            </a:r>
          </a:p>
          <a:p>
            <a:r>
              <a:rPr lang="en-US" sz="3600" b="1" i="1" dirty="0"/>
              <a:t>How Do They Work &amp; What Can I Expect</a:t>
            </a:r>
          </a:p>
          <a:p>
            <a:endParaRPr lang="en-US" sz="3600" b="1" i="1" dirty="0"/>
          </a:p>
          <a:p>
            <a:r>
              <a:rPr lang="en-US" sz="1600" b="1" i="1" dirty="0">
                <a:hlinkClick r:id="rId3"/>
              </a:rPr>
              <a:t>https://www.youtube.com/watch?v=yeRQF79mb_o</a:t>
            </a:r>
            <a:endParaRPr lang="en-US" sz="1600" b="1" i="1" dirty="0"/>
          </a:p>
          <a:p>
            <a:endParaRPr lang="en-US" sz="36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C072A-9F12-B4A4-AAD1-A6DA8969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85" y="1122364"/>
            <a:ext cx="2361905" cy="27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AC53-36F8-8A4E-79DA-8BD02D0D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4322"/>
          </a:xfrm>
        </p:spPr>
        <p:txBody>
          <a:bodyPr/>
          <a:lstStyle/>
          <a:p>
            <a:r>
              <a:rPr lang="en-US" b="1" dirty="0"/>
              <a:t>Recent Rainfall Study Results    </a:t>
            </a:r>
            <a:r>
              <a:rPr lang="en-US" sz="2800" dirty="0"/>
              <a:t>(2024-2025)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D5C10-309B-D664-06A6-EC1D76FB2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971"/>
            <a:ext cx="10515600" cy="4759992"/>
          </a:xfrm>
        </p:spPr>
        <p:txBody>
          <a:bodyPr/>
          <a:lstStyle/>
          <a:p>
            <a:r>
              <a:rPr lang="en-US" dirty="0"/>
              <a:t>19 Month Study Comparing North to South End Rainfall Amounts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-  68% had ¼” or more variance</a:t>
            </a:r>
          </a:p>
          <a:p>
            <a:pPr marL="0" indent="0">
              <a:buNone/>
            </a:pPr>
            <a:r>
              <a:rPr lang="en-US" dirty="0"/>
              <a:t>	-  58% had ½” or more variance</a:t>
            </a:r>
          </a:p>
          <a:p>
            <a:pPr marL="0" indent="0">
              <a:buNone/>
            </a:pPr>
            <a:r>
              <a:rPr lang="en-US" dirty="0"/>
              <a:t>	-  53% had 1” or more variance </a:t>
            </a:r>
          </a:p>
          <a:p>
            <a:pPr marL="0" indent="0">
              <a:buNone/>
            </a:pPr>
            <a:r>
              <a:rPr lang="en-US" dirty="0"/>
              <a:t>	    </a:t>
            </a:r>
            <a:r>
              <a:rPr lang="en-US" i="1" dirty="0">
                <a:solidFill>
                  <a:srgbClr val="0070C0"/>
                </a:solidFill>
              </a:rPr>
              <a:t>( 26% where above or very near 2” difference )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	Confirming that Rainfall Varies Significantly Over the Island</a:t>
            </a:r>
          </a:p>
        </p:txBody>
      </p:sp>
    </p:spTree>
    <p:extLst>
      <p:ext uri="{BB962C8B-B14F-4D97-AF65-F5344CB8AC3E}">
        <p14:creationId xmlns:p14="http://schemas.microsoft.com/office/powerpoint/2010/main" val="300766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991B-A085-29FF-6B71-83D1884C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75"/>
            <a:ext cx="10515600" cy="54492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	      </a:t>
            </a:r>
            <a:r>
              <a:rPr lang="en-US" sz="4000" b="1" u="sng" dirty="0"/>
              <a:t>Results of Two Pilot Studies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E093-29C3-8FB5-F64B-5A6D55FDD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870012"/>
            <a:ext cx="11549847" cy="58592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Mark Warner – Islands of Deer Creek 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  <a:r>
              <a:rPr lang="en-US" sz="2800" i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Averaging 3.4 skips per month (39%) over the last 3 1/2 months;                                    Saving approx. 6100 gallons/month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accent3">
                    <a:lumMod val="75000"/>
                  </a:schemeClr>
                </a:solidFill>
              </a:rPr>
              <a:t>Notes: includes landscape changes &amp; shutting 2 zones.  5 residences now on that PWS via Weather Underground! )</a:t>
            </a:r>
          </a:p>
          <a:p>
            <a:pPr>
              <a:lnSpc>
                <a:spcPct val="100000"/>
              </a:lnSpc>
            </a:pPr>
            <a:r>
              <a:rPr lang="en-US" dirty="0"/>
              <a:t>Cary Shapoff – Sweet Fern Retreat, Deer Creek 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August: Skipped - 62% of Runs &amp; 61% of Minutes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(Note: August was wet, Sept. is running about ½ of this so far)</a:t>
            </a:r>
          </a:p>
          <a:p>
            <a:pPr>
              <a:lnSpc>
                <a:spcPct val="100000"/>
              </a:lnSpc>
            </a:pPr>
            <a:r>
              <a:rPr lang="en-US" dirty="0"/>
              <a:t>Rick Cunningham - #10 Oakridge 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Dec. 22 thru Aug. 23: Skipped - 49% of Runs &amp; 47% of Minutes</a:t>
            </a:r>
          </a:p>
          <a:p>
            <a:r>
              <a:rPr lang="en-US" dirty="0"/>
              <a:t>Tom Hamilton – Salt Meadow Ct., Palmetto</a:t>
            </a:r>
          </a:p>
          <a:p>
            <a:pPr marL="0" indent="0">
              <a:buNone/>
            </a:pPr>
            <a:r>
              <a:rPr lang="en-US" sz="2400" dirty="0"/>
              <a:t>                  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Installed 6 years ago; Typical UI Billing &gt; &gt; &gt;</a:t>
            </a:r>
          </a:p>
          <a:p>
            <a:pPr marL="0" indent="0">
              <a:buNone/>
            </a:pP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05901-E1E4-E690-FEF6-B6C61EAE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759" y="5068173"/>
            <a:ext cx="33623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E7FF-FA30-E15D-E1AF-57791610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032"/>
          </a:xfrm>
        </p:spPr>
        <p:txBody>
          <a:bodyPr/>
          <a:lstStyle/>
          <a:p>
            <a:r>
              <a:rPr lang="en-US" sz="4000" dirty="0"/>
              <a:t>Intelligent Controllers Monitor/Decide – Like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BB469-0D1B-E740-10C6-605D807B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359"/>
            <a:ext cx="10515600" cy="525592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Manual control (you supply the intelligence!)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it’s rained enough, or it’s probably going to, or things seem saturated, turn your controller to </a:t>
            </a:r>
            <a:r>
              <a:rPr lang="en-US" b="1" i="1" dirty="0"/>
              <a:t>Off or Pause</a:t>
            </a:r>
            <a:r>
              <a:rPr lang="en-US" dirty="0"/>
              <a:t> to skip upcoming cycle(s)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Intelligent Control (IC)</a:t>
            </a:r>
          </a:p>
          <a:p>
            <a:pPr lvl="1"/>
            <a:r>
              <a:rPr lang="en-US" dirty="0"/>
              <a:t> As</a:t>
            </a:r>
            <a:r>
              <a:rPr lang="en-US" baseline="0" dirty="0"/>
              <a:t> each scheduled watering cycle approaches, make a decision</a:t>
            </a:r>
          </a:p>
          <a:p>
            <a:pPr lvl="2"/>
            <a:r>
              <a:rPr lang="en-US" sz="2100" dirty="0"/>
              <a:t>Add up </a:t>
            </a:r>
            <a:r>
              <a:rPr lang="en-US" sz="2100" b="1" dirty="0"/>
              <a:t>actual</a:t>
            </a:r>
            <a:r>
              <a:rPr lang="en-US" sz="2100" dirty="0"/>
              <a:t> (very near you!) precipitation </a:t>
            </a:r>
            <a:r>
              <a:rPr lang="en-US" sz="2100" b="1" dirty="0"/>
              <a:t>plus</a:t>
            </a:r>
            <a:r>
              <a:rPr lang="en-US" sz="2100" dirty="0"/>
              <a:t> </a:t>
            </a:r>
            <a:r>
              <a:rPr lang="en-US" sz="2100" b="1" dirty="0"/>
              <a:t>forecast</a:t>
            </a:r>
            <a:r>
              <a:rPr lang="en-US" sz="2100" dirty="0"/>
              <a:t> precipitation </a:t>
            </a:r>
            <a:br>
              <a:rPr lang="en-US" sz="2100" dirty="0"/>
            </a:br>
            <a:r>
              <a:rPr lang="en-US" sz="2100" dirty="0"/>
              <a:t>(our island)</a:t>
            </a:r>
          </a:p>
          <a:p>
            <a:pPr lvl="2"/>
            <a:r>
              <a:rPr lang="en-US" sz="2100" dirty="0"/>
              <a:t>If greater than the chosen threshold (e.g. ¼ inch), skip this cycle</a:t>
            </a:r>
          </a:p>
          <a:p>
            <a:pPr lvl="1"/>
            <a:r>
              <a:rPr lang="en-US" dirty="0"/>
              <a:t>They operate just like you do, but</a:t>
            </a:r>
          </a:p>
          <a:p>
            <a:pPr lvl="2"/>
            <a:r>
              <a:rPr lang="en-US" sz="2100" dirty="0"/>
              <a:t>They’re “on the job” 24/7</a:t>
            </a:r>
          </a:p>
          <a:p>
            <a:pPr lvl="2"/>
            <a:r>
              <a:rPr lang="en-US" sz="2100" dirty="0"/>
              <a:t>They don’t go out of town</a:t>
            </a:r>
          </a:p>
          <a:p>
            <a:pPr lvl="2"/>
            <a:r>
              <a:rPr lang="en-US" sz="2100" dirty="0"/>
              <a:t>They don’t forget to check the forecast</a:t>
            </a:r>
          </a:p>
          <a:p>
            <a:pPr lvl="2"/>
            <a:r>
              <a:rPr lang="en-US" sz="2100" dirty="0"/>
              <a:t>Adjusts for the Seasons: Less Watering in Cool Months</a:t>
            </a:r>
          </a:p>
          <a:p>
            <a:pPr lvl="2"/>
            <a:r>
              <a:rPr lang="en-US" sz="2100" dirty="0"/>
              <a:t>They tell you what they decide and </a:t>
            </a:r>
            <a:r>
              <a:rPr lang="en-US" sz="2100" b="1" dirty="0"/>
              <a:t>keep a record that </a:t>
            </a:r>
            <a:r>
              <a:rPr lang="en-US" sz="2100" b="1" u="sng" dirty="0"/>
              <a:t>you can review</a:t>
            </a:r>
          </a:p>
        </p:txBody>
      </p:sp>
      <p:pic>
        <p:nvPicPr>
          <p:cNvPr id="5" name="Picture 4" descr="A screenshot of a calendar&#10;&#10;Description automatically generated">
            <a:extLst>
              <a:ext uri="{FF2B5EF4-FFF2-40B4-BE49-F238E27FC236}">
                <a16:creationId xmlns:a16="http://schemas.microsoft.com/office/drawing/2014/main" id="{0968DB88-0BC6-7991-E112-A442CD180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33" y="2875576"/>
            <a:ext cx="2202175" cy="370670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4734886-821F-D238-142C-36B4BE363CAF}"/>
              </a:ext>
            </a:extLst>
          </p:cNvPr>
          <p:cNvSpPr/>
          <p:nvPr/>
        </p:nvSpPr>
        <p:spPr>
          <a:xfrm>
            <a:off x="8486333" y="4662153"/>
            <a:ext cx="1090909" cy="404087"/>
          </a:xfrm>
          <a:prstGeom prst="wedgeEllipseCallout">
            <a:avLst>
              <a:gd name="adj1" fmla="val 68019"/>
              <a:gd name="adj2" fmla="val -5958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477F6C3-3BB0-6F1F-5D7F-007CFD33BC29}"/>
              </a:ext>
            </a:extLst>
          </p:cNvPr>
          <p:cNvSpPr/>
          <p:nvPr/>
        </p:nvSpPr>
        <p:spPr>
          <a:xfrm>
            <a:off x="8486334" y="5127554"/>
            <a:ext cx="1090909" cy="404087"/>
          </a:xfrm>
          <a:prstGeom prst="wedgeEllipseCallout">
            <a:avLst>
              <a:gd name="adj1" fmla="val 67228"/>
              <a:gd name="adj2" fmla="val -211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Skip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9D4EF47-50F0-9B0D-CD54-C59D384418DA}"/>
              </a:ext>
            </a:extLst>
          </p:cNvPr>
          <p:cNvSpPr/>
          <p:nvPr/>
        </p:nvSpPr>
        <p:spPr>
          <a:xfrm rot="21089814">
            <a:off x="8746566" y="5733824"/>
            <a:ext cx="865321" cy="180870"/>
          </a:xfrm>
          <a:prstGeom prst="rightArrow">
            <a:avLst>
              <a:gd name="adj1" fmla="val 50754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8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19E7-34F1-0C84-F5CE-42C097B9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649" y="365125"/>
            <a:ext cx="9255681" cy="1086747"/>
          </a:xfrm>
        </p:spPr>
        <p:txBody>
          <a:bodyPr>
            <a:normAutofit fontScale="90000"/>
          </a:bodyPr>
          <a:lstStyle/>
          <a:p>
            <a:r>
              <a:rPr lang="en-US" dirty="0"/>
              <a:t>Irrigation During Hurricane Milton</a:t>
            </a:r>
            <a:br>
              <a:rPr lang="en-US" dirty="0"/>
            </a:br>
            <a:r>
              <a:rPr lang="en-US" dirty="0"/>
              <a:t>       </a:t>
            </a:r>
            <a:r>
              <a:rPr lang="en-US" sz="3100" i="1" dirty="0">
                <a:solidFill>
                  <a:srgbClr val="FFC000"/>
                </a:solidFill>
              </a:rPr>
              <a:t>(really . . .You Can’t Make This Stuff Up)</a:t>
            </a:r>
          </a:p>
        </p:txBody>
      </p:sp>
      <p:pic>
        <p:nvPicPr>
          <p:cNvPr id="4" name="Irrigation During a Hurricane">
            <a:hlinkClick r:id="" action="ppaction://media"/>
            <a:extLst>
              <a:ext uri="{FF2B5EF4-FFF2-40B4-BE49-F238E27FC236}">
                <a16:creationId xmlns:a16="http://schemas.microsoft.com/office/drawing/2014/main" id="{A70B43DE-CE13-C7B8-5BF5-63B2C1A12B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5624" y="1647316"/>
            <a:ext cx="6163474" cy="4934968"/>
          </a:xfrm>
        </p:spPr>
      </p:pic>
    </p:spTree>
    <p:extLst>
      <p:ext uri="{BB962C8B-B14F-4D97-AF65-F5344CB8AC3E}">
        <p14:creationId xmlns:p14="http://schemas.microsoft.com/office/powerpoint/2010/main" val="33148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87C9-407D-AC3C-44BC-F0025521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2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3 Hunter ‘</a:t>
            </a:r>
            <a:r>
              <a:rPr lang="en-US" b="1" dirty="0" err="1"/>
              <a:t>HydraWise</a:t>
            </a:r>
            <a:r>
              <a:rPr lang="en-US" b="1" dirty="0"/>
              <a:t>’ Controllers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CDAE7E-0E1F-B89C-E927-ED379FB5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765"/>
            <a:ext cx="10515600" cy="550734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Connects to Local PWS’s, Control via Phone App, Valve Fault Monitoring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5A5F6-2BE0-F9D0-BBA9-DC900E5D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62" y="935341"/>
            <a:ext cx="8048116" cy="51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2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B0EC-2CA3-6381-3099-D4E01F1B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0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Rachio Controllers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772F90-74A6-A1E6-E10C-A464C2620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50" y="1102864"/>
            <a:ext cx="11517251" cy="54445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						Can be Manually Controlled from </a:t>
            </a:r>
          </a:p>
          <a:p>
            <a:pPr marL="0" indent="0">
              <a:buNone/>
            </a:pPr>
            <a:r>
              <a:rPr lang="en-US" sz="2400" dirty="0"/>
              <a:t>							     Front Panel ‘Rocker Switch’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2 Models: </a:t>
            </a:r>
            <a:r>
              <a:rPr lang="en-US" sz="1600" i="1" dirty="0"/>
              <a:t>(consumer &amp; Pro), </a:t>
            </a:r>
            <a:r>
              <a:rPr lang="en-US" sz="2400" dirty="0"/>
              <a:t>Connects to Local PWS’s, Control via Phone App, Valve Monitoring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55F53-0E57-65BD-5D19-503F146D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44" y="1811339"/>
            <a:ext cx="3767655" cy="2383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E3A665-DE56-2C01-EAC4-68F63DCC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26" y="1629108"/>
            <a:ext cx="3585453" cy="271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1833-401C-03FC-94CF-D1A5B7D5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Orbit B-</a:t>
            </a:r>
            <a:r>
              <a:rPr lang="en-US" b="1" dirty="0" err="1"/>
              <a:t>Hyve</a:t>
            </a:r>
            <a:r>
              <a:rPr lang="en-US" b="1" dirty="0"/>
              <a:t>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AA8F4-CDEE-C00B-93BE-231AEAA6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89" y="1514693"/>
            <a:ext cx="11279927" cy="4978182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 Models: </a:t>
            </a:r>
            <a:r>
              <a:rPr lang="en-US" sz="2400" dirty="0"/>
              <a:t>w/ &amp; w/o control panel, Connects to Local PWS’s, Control via Phone App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080C0-EA8A-2087-52D9-89C1EAF6F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73" y="1690688"/>
            <a:ext cx="4048487" cy="2969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D831A-4CBB-13C0-84FB-63BE5377F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71" y="1774938"/>
            <a:ext cx="364236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5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584A-993F-6583-F0B9-97053318A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057"/>
          </a:xfrm>
        </p:spPr>
        <p:txBody>
          <a:bodyPr>
            <a:normAutofit fontScale="90000"/>
          </a:bodyPr>
          <a:lstStyle/>
          <a:p>
            <a:r>
              <a:rPr lang="en-US" dirty="0"/>
              <a:t>A Quick Controller Review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798A8-4A5C-C20B-EBF2-13ECBF3FE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1924"/>
            <a:ext cx="10515600" cy="55143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        </a:t>
            </a:r>
            <a:r>
              <a:rPr lang="en-US" i="1" dirty="0"/>
              <a:t>Note: All of These Controllers Can Operate a Well Pump</a:t>
            </a:r>
          </a:p>
          <a:p>
            <a:r>
              <a:rPr lang="en-US" b="1" dirty="0">
                <a:solidFill>
                  <a:srgbClr val="0070C0"/>
                </a:solidFill>
              </a:rPr>
              <a:t>Hunter </a:t>
            </a:r>
            <a:r>
              <a:rPr lang="en-US" b="1" dirty="0" err="1">
                <a:solidFill>
                  <a:srgbClr val="0070C0"/>
                </a:solidFill>
              </a:rPr>
              <a:t>HydraWise</a:t>
            </a:r>
            <a:r>
              <a:rPr lang="en-US" b="1" dirty="0">
                <a:solidFill>
                  <a:srgbClr val="0070C0"/>
                </a:solidFill>
              </a:rPr>
              <a:t>   </a:t>
            </a:r>
            <a:r>
              <a:rPr lang="en-US" sz="2400" i="1" dirty="0"/>
              <a:t>Indoor / Outdoor</a:t>
            </a:r>
            <a:r>
              <a:rPr lang="en-US" sz="2400" dirty="0"/>
              <a:t>:</a:t>
            </a:r>
          </a:p>
          <a:p>
            <a:pPr lvl="1">
              <a:buFontTx/>
              <a:buChar char="-"/>
            </a:pPr>
            <a:r>
              <a:rPr lang="en-US" dirty="0"/>
              <a:t>Popular With Landscapers, </a:t>
            </a:r>
            <a:r>
              <a:rPr lang="en-US" u="sng" dirty="0"/>
              <a:t>but Make Sure </a:t>
            </a:r>
            <a:r>
              <a:rPr lang="en-US" dirty="0"/>
              <a:t>. . .</a:t>
            </a:r>
          </a:p>
          <a:p>
            <a:pPr marL="457200" lvl="1" indent="0">
              <a:buNone/>
            </a:pPr>
            <a:r>
              <a:rPr lang="en-US" dirty="0"/>
              <a:t>   You Are Connected to Wi-Fi and to a Local Weather Source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(Note: older models might be retrofitted with a Wi-Fi module)</a:t>
            </a:r>
          </a:p>
          <a:p>
            <a:pPr marL="457200" lvl="1" indent="0">
              <a:buNone/>
            </a:pPr>
            <a:r>
              <a:rPr lang="en-US" dirty="0"/>
              <a:t>-  “Virtual Weather” Vs “Personal Weather Station” Vs “Enthusiast”</a:t>
            </a:r>
          </a:p>
          <a:p>
            <a:r>
              <a:rPr lang="en-US" b="1" dirty="0">
                <a:solidFill>
                  <a:srgbClr val="0070C0"/>
                </a:solidFill>
              </a:rPr>
              <a:t>Orbit B-</a:t>
            </a:r>
            <a:r>
              <a:rPr lang="en-US" b="1" dirty="0" err="1">
                <a:solidFill>
                  <a:srgbClr val="0070C0"/>
                </a:solidFill>
              </a:rPr>
              <a:t>Hyve</a:t>
            </a:r>
            <a:r>
              <a:rPr lang="en-US" b="1" dirty="0">
                <a:solidFill>
                  <a:srgbClr val="0070C0"/>
                </a:solidFill>
              </a:rPr>
              <a:t>   </a:t>
            </a:r>
            <a:r>
              <a:rPr lang="en-US" sz="2400" i="1" dirty="0"/>
              <a:t>Indoor / Outdoor</a:t>
            </a:r>
            <a:r>
              <a:rPr lang="en-US" dirty="0"/>
              <a:t>:</a:t>
            </a:r>
            <a:endParaRPr lang="en-US" i="1" dirty="0"/>
          </a:p>
          <a:p>
            <a:pPr lvl="1">
              <a:buFontTx/>
              <a:buChar char="-"/>
            </a:pPr>
            <a:r>
              <a:rPr lang="en-US" dirty="0"/>
              <a:t>B-</a:t>
            </a:r>
            <a:r>
              <a:rPr lang="en-US" dirty="0" err="1"/>
              <a:t>Hyve</a:t>
            </a:r>
            <a:r>
              <a:rPr lang="en-US" dirty="0"/>
              <a:t> regular </a:t>
            </a:r>
            <a:r>
              <a:rPr lang="en-US" i="1" dirty="0"/>
              <a:t>(with control panel) </a:t>
            </a:r>
            <a:r>
              <a:rPr lang="en-US" sz="2000" dirty="0"/>
              <a:t>2.4 </a:t>
            </a:r>
            <a:r>
              <a:rPr lang="en-US" sz="2000" dirty="0" err="1"/>
              <a:t>Ghz</a:t>
            </a:r>
            <a:r>
              <a:rPr lang="en-US" sz="2000" dirty="0"/>
              <a:t> Wi-Fi</a:t>
            </a:r>
          </a:p>
          <a:p>
            <a:pPr lvl="1">
              <a:buFontTx/>
              <a:buChar char="-"/>
            </a:pPr>
            <a:r>
              <a:rPr lang="en-US" dirty="0"/>
              <a:t>B-</a:t>
            </a:r>
            <a:r>
              <a:rPr lang="en-US" dirty="0" err="1"/>
              <a:t>Hyve</a:t>
            </a:r>
            <a:r>
              <a:rPr lang="en-US" dirty="0"/>
              <a:t> XR  </a:t>
            </a:r>
            <a:r>
              <a:rPr lang="en-US" sz="2000" dirty="0"/>
              <a:t>2.4 &amp; 5.0 </a:t>
            </a:r>
            <a:r>
              <a:rPr lang="en-US" sz="2000" dirty="0" err="1"/>
              <a:t>Ghz</a:t>
            </a:r>
            <a:r>
              <a:rPr lang="en-US" sz="2000" dirty="0"/>
              <a:t>  Wi-Fi</a:t>
            </a:r>
          </a:p>
          <a:p>
            <a:r>
              <a:rPr lang="en-US" b="1" dirty="0">
                <a:solidFill>
                  <a:srgbClr val="0070C0"/>
                </a:solidFill>
              </a:rPr>
              <a:t>Rachio  </a:t>
            </a:r>
            <a:r>
              <a:rPr lang="en-US" sz="2400" i="1" dirty="0"/>
              <a:t>Indoor / Outdoor </a:t>
            </a:r>
            <a:r>
              <a:rPr lang="en-US" sz="2000" i="1" dirty="0"/>
              <a:t>(w/ box):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</a:rPr>
              <a:t>      </a:t>
            </a:r>
            <a:r>
              <a:rPr lang="en-US" dirty="0"/>
              <a:t>-</a:t>
            </a:r>
            <a:r>
              <a:rPr lang="en-US" b="1" i="1" dirty="0"/>
              <a:t> </a:t>
            </a:r>
            <a:r>
              <a:rPr lang="en-US" sz="2400" dirty="0"/>
              <a:t>Consumer     </a:t>
            </a:r>
            <a:r>
              <a:rPr lang="en-US" sz="2400" i="1" dirty="0"/>
              <a:t>(clip terminals, valve monitor extra, 2 year warranty)</a:t>
            </a:r>
          </a:p>
          <a:p>
            <a:pPr marL="0" indent="0">
              <a:buNone/>
            </a:pPr>
            <a:r>
              <a:rPr lang="en-US" sz="2400" dirty="0"/>
              <a:t>       -  Professional </a:t>
            </a:r>
            <a:r>
              <a:rPr lang="en-US" sz="2400" i="1" dirty="0"/>
              <a:t>(screw terminals, monitoring standard, 4 year warranty)</a:t>
            </a:r>
          </a:p>
          <a:p>
            <a:pPr marL="0" indent="0">
              <a:buNone/>
            </a:pPr>
            <a:r>
              <a:rPr lang="en-US" sz="2400" i="1" dirty="0"/>
              <a:t>     </a:t>
            </a:r>
            <a:r>
              <a:rPr lang="en-US" sz="2400" i="1" dirty="0">
                <a:solidFill>
                  <a:schemeClr val="accent1"/>
                </a:solidFill>
              </a:rPr>
              <a:t>Note: Both Require Optional Plastic Weatherproof Box IF Mounted Outside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271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E89A-153E-72BC-4578-F486F3F4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943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		</a:t>
            </a:r>
            <a:r>
              <a:rPr lang="en-US" sz="4000" b="1" u="sng" dirty="0"/>
              <a:t>Important Considerations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0729E-F758-D7D3-2438-D368A6D1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286" y="1271168"/>
            <a:ext cx="10515600" cy="510740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5900" dirty="0"/>
              <a:t>Controllers should be connected to </a:t>
            </a:r>
            <a:r>
              <a:rPr lang="en-US" sz="5900" b="1" u="sng" dirty="0"/>
              <a:t>Nearby</a:t>
            </a:r>
            <a:r>
              <a:rPr lang="en-US" sz="5900" dirty="0"/>
              <a:t> Personal Weather Stations</a:t>
            </a:r>
          </a:p>
          <a:p>
            <a:pPr marL="457200" lvl="1" indent="0">
              <a:buNone/>
            </a:pPr>
            <a:r>
              <a:rPr lang="en-US" sz="5500" b="1" i="1" dirty="0"/>
              <a:t>- Close</a:t>
            </a:r>
            <a:r>
              <a:rPr lang="en-US" sz="5500" dirty="0"/>
              <a:t> to your house - </a:t>
            </a:r>
            <a:r>
              <a:rPr lang="en-US" sz="5500" i="1" u="sng" dirty="0"/>
              <a:t>Not</a:t>
            </a:r>
            <a:r>
              <a:rPr lang="en-US" sz="5500" i="1" dirty="0"/>
              <a:t> Savannah Airport or other end of island!</a:t>
            </a:r>
          </a:p>
          <a:p>
            <a:pPr marL="457200" lvl="1" indent="0">
              <a:buNone/>
            </a:pPr>
            <a:r>
              <a:rPr lang="en-US" sz="5500" b="1" i="1" dirty="0"/>
              <a:t>- Reliable</a:t>
            </a:r>
            <a:r>
              <a:rPr lang="en-US" sz="5500" dirty="0"/>
              <a:t> – properly installed, maintained and monitored.</a:t>
            </a:r>
          </a:p>
          <a:p>
            <a:pPr marL="914400" lvl="2" indent="0">
              <a:buNone/>
            </a:pPr>
            <a:r>
              <a:rPr lang="en-US" sz="5100" dirty="0"/>
              <a:t>                Audubon has installed a grid of these island wide. </a:t>
            </a:r>
          </a:p>
          <a:p>
            <a:pPr marL="914400" lvl="2" indent="0">
              <a:buNone/>
            </a:pPr>
            <a:endParaRPr lang="en-US" sz="5100" dirty="0"/>
          </a:p>
          <a:p>
            <a:r>
              <a:rPr lang="en-US" sz="5900" dirty="0"/>
              <a:t>You need a </a:t>
            </a:r>
            <a:r>
              <a:rPr lang="en-US" sz="5900" b="1" dirty="0"/>
              <a:t>good </a:t>
            </a:r>
            <a:r>
              <a:rPr lang="en-US" sz="5900" b="1" dirty="0" err="1"/>
              <a:t>WiFi</a:t>
            </a:r>
            <a:r>
              <a:rPr lang="en-US" sz="5900" dirty="0"/>
              <a:t> connection to controller </a:t>
            </a:r>
            <a:r>
              <a:rPr lang="en-US" sz="5100" i="1" dirty="0"/>
              <a:t>(to get the forecast) </a:t>
            </a:r>
          </a:p>
          <a:p>
            <a:pPr marL="457200" lvl="1" indent="0">
              <a:buNone/>
            </a:pPr>
            <a:r>
              <a:rPr lang="en-US" sz="5500" i="1" dirty="0"/>
              <a:t>- If not, inexpensive </a:t>
            </a:r>
            <a:r>
              <a:rPr lang="en-US" sz="5500" i="1" dirty="0" err="1"/>
              <a:t>WiFi</a:t>
            </a:r>
            <a:r>
              <a:rPr lang="en-US" sz="5500" i="1" dirty="0"/>
              <a:t> extenders are available</a:t>
            </a:r>
          </a:p>
          <a:p>
            <a:pPr lvl="1"/>
            <a:endParaRPr lang="en-US" sz="5500" i="1" dirty="0"/>
          </a:p>
          <a:p>
            <a:r>
              <a:rPr lang="en-US" sz="5900" dirty="0"/>
              <a:t>Intelligent Controllers Outperform Non-Connected Controllers</a:t>
            </a:r>
          </a:p>
          <a:p>
            <a:pPr marL="0" indent="0">
              <a:buNone/>
            </a:pPr>
            <a:r>
              <a:rPr lang="en-US" sz="5900" dirty="0"/>
              <a:t>      - </a:t>
            </a:r>
            <a:r>
              <a:rPr lang="en-US" sz="6000" dirty="0"/>
              <a:t>Weather Forecast:   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What is Predicted</a:t>
            </a:r>
            <a:endParaRPr lang="en-US" sz="5900" dirty="0"/>
          </a:p>
          <a:p>
            <a:pPr marL="457200" lvl="1" indent="0">
              <a:buNone/>
            </a:pPr>
            <a:r>
              <a:rPr lang="en-US" sz="5500" dirty="0"/>
              <a:t>-  </a:t>
            </a:r>
            <a:r>
              <a:rPr lang="en-US" sz="6100" dirty="0"/>
              <a:t>PWS Weather Data:  </a:t>
            </a:r>
            <a:r>
              <a:rPr lang="en-US" sz="6100" b="1" dirty="0">
                <a:solidFill>
                  <a:schemeClr val="accent1">
                    <a:lumMod val="75000"/>
                  </a:schemeClr>
                </a:solidFill>
              </a:rPr>
              <a:t>What Actually Happened </a:t>
            </a:r>
          </a:p>
          <a:p>
            <a:pPr marL="457200" lvl="1" indent="0">
              <a:buNone/>
            </a:pPr>
            <a:endParaRPr lang="en-US" sz="5500" dirty="0"/>
          </a:p>
          <a:p>
            <a:pPr marL="457200" lvl="1" indent="0">
              <a:buNone/>
            </a:pPr>
            <a:endParaRPr lang="en-US" sz="5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12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93BF-1BFC-27B1-2A29-9D440AEF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TLA</a:t>
            </a:r>
            <a:r>
              <a:rPr lang="en-US" baseline="0" dirty="0"/>
              <a:t> Bulk </a:t>
            </a:r>
            <a:r>
              <a:rPr lang="en-US" baseline="0" dirty="0" err="1"/>
              <a:t>Rachio</a:t>
            </a:r>
            <a:r>
              <a:rPr lang="en-US" baseline="0" dirty="0"/>
              <a:t> Purchase Discount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ECDF7-D0FC-D992-4F1A-5B9CAE471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6314"/>
          </a:xfrm>
        </p:spPr>
        <p:txBody>
          <a:bodyPr>
            <a:normAutofit/>
          </a:bodyPr>
          <a:lstStyle/>
          <a:p>
            <a:r>
              <a:rPr lang="en-US" dirty="0"/>
              <a:t>Receive a Pro Controller for 20% off </a:t>
            </a:r>
            <a:br>
              <a:rPr lang="en-US" dirty="0"/>
            </a:br>
            <a:r>
              <a:rPr lang="en-US" dirty="0"/>
              <a:t>the price of a regular controller </a:t>
            </a:r>
          </a:p>
          <a:p>
            <a:r>
              <a:rPr lang="en-US" dirty="0"/>
              <a:t>Pro vs Regular Features</a:t>
            </a:r>
          </a:p>
          <a:p>
            <a:pPr lvl="1"/>
            <a:r>
              <a:rPr lang="en-US" dirty="0"/>
              <a:t>Better terminals </a:t>
            </a:r>
            <a:r>
              <a:rPr lang="en-US" i="1" dirty="0"/>
              <a:t>(screws vs push-in </a:t>
            </a:r>
            <a:br>
              <a:rPr lang="en-US" i="1" dirty="0"/>
            </a:br>
            <a:r>
              <a:rPr lang="en-US" i="1" dirty="0"/>
              <a:t>to handle more types of wires)</a:t>
            </a:r>
          </a:p>
          <a:p>
            <a:pPr lvl="1"/>
            <a:r>
              <a:rPr lang="en-US" dirty="0"/>
              <a:t>1 MV &amp; 2 sensor terminals for flow and rain</a:t>
            </a:r>
          </a:p>
          <a:p>
            <a:pPr lvl="1"/>
            <a:r>
              <a:rPr lang="en-US" dirty="0"/>
              <a:t>Faulty wiring alerts </a:t>
            </a:r>
            <a:r>
              <a:rPr lang="en-US" i="1" dirty="0"/>
              <a:t>(normally a premium feature)</a:t>
            </a:r>
          </a:p>
          <a:p>
            <a:pPr lvl="1"/>
            <a:r>
              <a:rPr lang="en-US" dirty="0"/>
              <a:t>4-year warranty vs 2-year</a:t>
            </a:r>
          </a:p>
          <a:p>
            <a:r>
              <a:rPr lang="en-US" dirty="0"/>
              <a:t>Also available</a:t>
            </a:r>
          </a:p>
          <a:p>
            <a:pPr lvl="1"/>
            <a:r>
              <a:rPr lang="en-US" dirty="0"/>
              <a:t>Smart </a:t>
            </a:r>
            <a:r>
              <a:rPr lang="en-US" i="1" dirty="0"/>
              <a:t>(connected) </a:t>
            </a:r>
            <a:r>
              <a:rPr lang="en-US" dirty="0"/>
              <a:t>hose timers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B0A22-7B23-9D30-6F14-169E0AE1A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04509"/>
            <a:ext cx="1333848" cy="1739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0D3A8-C7AB-2346-AC45-F5D987253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7" y="1634846"/>
            <a:ext cx="3708121" cy="23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F825-A829-EF03-F74C-00856DDB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7144"/>
          </a:xfrm>
        </p:spPr>
        <p:txBody>
          <a:bodyPr/>
          <a:lstStyle/>
          <a:p>
            <a:r>
              <a:rPr lang="en-US" dirty="0"/>
              <a:t>				</a:t>
            </a:r>
            <a:r>
              <a:rPr lang="en-US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6A932-271D-D0BF-A5FB-313359482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919" y="1437910"/>
            <a:ext cx="9566881" cy="4592942"/>
          </a:xfrm>
        </p:spPr>
        <p:txBody>
          <a:bodyPr>
            <a:normAutofit/>
          </a:bodyPr>
          <a:lstStyle/>
          <a:p>
            <a:r>
              <a:rPr lang="en-US" sz="3600" dirty="0"/>
              <a:t>The Audubon Water Wise Project</a:t>
            </a:r>
          </a:p>
          <a:p>
            <a:pPr marL="0" indent="0">
              <a:buNone/>
            </a:pPr>
            <a:r>
              <a:rPr lang="en-US" sz="3600" i="1" dirty="0"/>
              <a:t>   </a:t>
            </a:r>
            <a:r>
              <a:rPr lang="en-US" sz="2800" i="1" dirty="0"/>
              <a:t>In Cooperation with TLA Strategic Water Committee</a:t>
            </a:r>
          </a:p>
          <a:p>
            <a:r>
              <a:rPr lang="en-US" sz="3600" dirty="0"/>
              <a:t>Water: Why Conserve It?</a:t>
            </a:r>
          </a:p>
          <a:p>
            <a:r>
              <a:rPr lang="en-US" sz="3600" dirty="0"/>
              <a:t>Picking the “Low Hanging Fruit”. . . 			</a:t>
            </a:r>
            <a:r>
              <a:rPr lang="en-US" sz="3600" b="1" dirty="0">
                <a:solidFill>
                  <a:srgbClr val="0070C0"/>
                </a:solidFill>
              </a:rPr>
              <a:t>Smart Irrigation Controllers</a:t>
            </a:r>
          </a:p>
          <a:p>
            <a:r>
              <a:rPr lang="en-US" sz="3600" dirty="0"/>
              <a:t>A </a:t>
            </a:r>
            <a:r>
              <a:rPr lang="en-US" sz="3200" i="1" dirty="0">
                <a:solidFill>
                  <a:schemeClr val="accent5"/>
                </a:solidFill>
              </a:rPr>
              <a:t>(Quick) </a:t>
            </a:r>
            <a:r>
              <a:rPr lang="en-US" sz="3600" dirty="0"/>
              <a:t>Controller Review</a:t>
            </a:r>
          </a:p>
          <a:p>
            <a:r>
              <a:rPr lang="en-US" sz="3600" dirty="0"/>
              <a:t>Open 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1132908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148B-D372-3DFE-A846-375B0DCD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</a:t>
            </a:r>
            <a:r>
              <a:rPr lang="en-US" b="1" u="sng" dirty="0"/>
              <a:t>Rachio Controllers Currently Here – In Use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36161-D89D-F2D8-FB1A-C50BCA743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79" y="980574"/>
            <a:ext cx="9685421" cy="55123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4BA4AE-EDC7-9859-CCC8-9101A435A9E7}"/>
              </a:ext>
            </a:extLst>
          </p:cNvPr>
          <p:cNvSpPr txBox="1"/>
          <p:nvPr/>
        </p:nvSpPr>
        <p:spPr>
          <a:xfrm>
            <a:off x="1661276" y="5577142"/>
            <a:ext cx="443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Update: 51 Rachio Controllers installed in 2024</a:t>
            </a:r>
          </a:p>
        </p:txBody>
      </p:sp>
    </p:spTree>
    <p:extLst>
      <p:ext uri="{BB962C8B-B14F-4D97-AF65-F5344CB8AC3E}">
        <p14:creationId xmlns:p14="http://schemas.microsoft.com/office/powerpoint/2010/main" val="2818356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94D2-0E70-9A6C-B18D-8B0BBF4E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2838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Irrigation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8F9F-9701-B90A-F820-5ADA265F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54" y="1284348"/>
            <a:ext cx="10847157" cy="48926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Ask Them if They Install “Smart Irrigation Controllers” </a:t>
            </a:r>
            <a:r>
              <a:rPr lang="en-US" sz="2200" dirty="0"/>
              <a:t>(i.e. connected to the Internet)</a:t>
            </a:r>
          </a:p>
          <a:p>
            <a:r>
              <a:rPr lang="en-US" dirty="0"/>
              <a:t>If So, What Brands ?</a:t>
            </a:r>
          </a:p>
          <a:p>
            <a:r>
              <a:rPr lang="en-US" dirty="0"/>
              <a:t>Do They Know About Connecting to the Local Weather Stations?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   This Is Just a Partial List </a:t>
            </a:r>
            <a:r>
              <a:rPr lang="en-US" dirty="0"/>
              <a:t>of Known Installers, </a:t>
            </a:r>
            <a:r>
              <a:rPr lang="en-US" b="1" dirty="0"/>
              <a:t>Check Yours </a:t>
            </a:r>
            <a:r>
              <a:rPr lang="en-US" dirty="0"/>
              <a:t>!</a:t>
            </a:r>
          </a:p>
          <a:p>
            <a:pPr marL="0" indent="0">
              <a:buNone/>
            </a:pPr>
            <a:r>
              <a:rPr lang="en-US" dirty="0"/>
              <a:t>	- Chris Goodrich, 912-656-4188, </a:t>
            </a:r>
            <a:r>
              <a:rPr lang="en-US" dirty="0">
                <a:hlinkClick r:id="rId2"/>
              </a:rPr>
              <a:t>Goodrich575@aol.com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 Ernie Juarez, 910-273-9151, </a:t>
            </a:r>
            <a:r>
              <a:rPr lang="en-US" dirty="0">
                <a:hlinkClick r:id="rId3"/>
              </a:rPr>
              <a:t>Ernesto.Juarez68@gmail.com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-  Nathan Wilson, 912-210-9773, </a:t>
            </a:r>
            <a:r>
              <a:rPr lang="en-US" dirty="0">
                <a:hlinkClick r:id="rId4"/>
              </a:rPr>
              <a:t>IrrigationRepairs24@gmail.com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 Landscapers May or May Not Be as Knowledgeable, Check on Them First.</a:t>
            </a:r>
          </a:p>
          <a:p>
            <a:endParaRPr lang="en-US" dirty="0"/>
          </a:p>
          <a:p>
            <a:r>
              <a:rPr lang="en-US" dirty="0"/>
              <a:t>Also, It’s Not Hard.  Ask Your ‘Handyman’ &amp; Install via your Phone App.</a:t>
            </a:r>
          </a:p>
        </p:txBody>
      </p:sp>
    </p:spTree>
    <p:extLst>
      <p:ext uri="{BB962C8B-B14F-4D97-AF65-F5344CB8AC3E}">
        <p14:creationId xmlns:p14="http://schemas.microsoft.com/office/powerpoint/2010/main" val="175074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E7FF-FA30-E15D-E1AF-57791610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719"/>
          </a:xfrm>
        </p:spPr>
        <p:txBody>
          <a:bodyPr/>
          <a:lstStyle/>
          <a:p>
            <a:r>
              <a:rPr lang="en-US" sz="4000" b="1" dirty="0"/>
              <a:t>What do you need to get started?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BB469-0D1B-E740-10C6-605D807B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66" y="1235488"/>
            <a:ext cx="7367935" cy="51513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Check for good </a:t>
            </a:r>
            <a:r>
              <a:rPr lang="en-US" dirty="0" err="1"/>
              <a:t>WiFi</a:t>
            </a:r>
            <a:r>
              <a:rPr lang="en-US" dirty="0"/>
              <a:t> signal at controller location </a:t>
            </a:r>
          </a:p>
          <a:p>
            <a:r>
              <a:rPr lang="en-US" dirty="0"/>
              <a:t>Know the number of Zones that you have – purchase a unit with at least that number of zone – </a:t>
            </a:r>
            <a:r>
              <a:rPr lang="en-US" i="1" dirty="0"/>
              <a:t>extra zones are OK</a:t>
            </a:r>
          </a:p>
          <a:p>
            <a:r>
              <a:rPr lang="en-US" dirty="0"/>
              <a:t>Photograph current wires, write down your current programming </a:t>
            </a:r>
            <a:r>
              <a:rPr lang="en-US" i="1" dirty="0"/>
              <a:t>(minutes per zone, times per week, </a:t>
            </a:r>
            <a:r>
              <a:rPr lang="en-US" i="1" dirty="0" err="1"/>
              <a:t>etc</a:t>
            </a:r>
            <a:r>
              <a:rPr lang="en-US" i="1" dirty="0"/>
              <a:t>)</a:t>
            </a:r>
          </a:p>
          <a:p>
            <a:r>
              <a:rPr lang="en-US" dirty="0"/>
              <a:t>Manually run each zone to make sure all zones are working with current controller</a:t>
            </a:r>
          </a:p>
          <a:p>
            <a:r>
              <a:rPr lang="en-US" i="1" dirty="0"/>
              <a:t>Then follow instruction to replace controller; connect to </a:t>
            </a:r>
            <a:r>
              <a:rPr lang="en-US" i="1" dirty="0" err="1"/>
              <a:t>WiFi</a:t>
            </a:r>
            <a:r>
              <a:rPr lang="en-US" i="1" dirty="0"/>
              <a:t>, installation &amp; setup via phone app.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BEDB3E-6BCC-7C68-5937-FA39A5F22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01" y="2527626"/>
            <a:ext cx="3809655" cy="1544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69529-D886-3CCF-DFC2-7500DAB6F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925" y="1109844"/>
            <a:ext cx="1386559" cy="129213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5940D6F-ECF7-13CA-17A4-C412F4294F11}"/>
              </a:ext>
            </a:extLst>
          </p:cNvPr>
          <p:cNvSpPr/>
          <p:nvPr/>
        </p:nvSpPr>
        <p:spPr>
          <a:xfrm>
            <a:off x="7953153" y="4646428"/>
            <a:ext cx="3400647" cy="1509823"/>
          </a:xfrm>
          <a:prstGeom prst="wedgeRectCallout">
            <a:avLst>
              <a:gd name="adj1" fmla="val -25964"/>
              <a:gd name="adj2" fmla="val -152288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Three Wires connected to “Numbered Screws”, so three zones needed – you will probably have 4 to 12 zones currently </a:t>
            </a:r>
          </a:p>
        </p:txBody>
      </p:sp>
    </p:spTree>
    <p:extLst>
      <p:ext uri="{BB962C8B-B14F-4D97-AF65-F5344CB8AC3E}">
        <p14:creationId xmlns:p14="http://schemas.microsoft.com/office/powerpoint/2010/main" val="358150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4758-DEEF-97CA-4F54-0D274186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3516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C838B-8D16-D90E-3F1F-ED01AE0F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043" y="991183"/>
            <a:ext cx="10313757" cy="518578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The Water Wise Project: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	Part of Sustainable Skidaway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Skidaway Audubon Phrase . . . </a:t>
            </a:r>
          </a:p>
          <a:p>
            <a:endParaRPr lang="en-US" dirty="0"/>
          </a:p>
          <a:p>
            <a:pPr marL="914400" lvl="2" indent="0">
              <a:buNone/>
            </a:pPr>
            <a:r>
              <a:rPr lang="en-US" sz="2800" i="1" dirty="0"/>
              <a:t>    “</a:t>
            </a:r>
            <a:r>
              <a:rPr lang="en-US" sz="3600" i="1" dirty="0"/>
              <a:t>Be A Part Of Something Good”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DCDAB-E005-929C-8EE7-5A09C66FB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76" y="991183"/>
            <a:ext cx="2595598" cy="31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9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BB6C-92A9-C54D-6F09-B3874230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37" y="365125"/>
            <a:ext cx="10577763" cy="3988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EE372-E3AB-CA4F-1CDD-FB0C84F0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392866" cy="57150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en-US" dirty="0"/>
              <a:t>Your Local Resource Center:  </a:t>
            </a:r>
            <a:r>
              <a:rPr lang="en-US" dirty="0">
                <a:hlinkClick r:id="rId2"/>
              </a:rPr>
              <a:t>www.LandingsWeather.com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Weather Underground:  </a:t>
            </a:r>
            <a:r>
              <a:rPr lang="en-US" dirty="0">
                <a:hlinkClick r:id="rId3"/>
              </a:rPr>
              <a:t>www.WeatherUnderground.com</a:t>
            </a:r>
            <a:endParaRPr lang="en-US" dirty="0"/>
          </a:p>
          <a:p>
            <a:pPr marL="0" indent="0">
              <a:buNone/>
            </a:pPr>
            <a:r>
              <a:rPr lang="en-US" sz="2400" i="1" dirty="0"/>
              <a:t>    	Click ‘Maps &amp; Radar’, then ‘Wonder Map’, click on Station, then ID for details</a:t>
            </a:r>
          </a:p>
          <a:p>
            <a:pPr marL="0" indent="0">
              <a:buNone/>
            </a:pPr>
            <a:endParaRPr lang="en-US" sz="2400" i="1" dirty="0"/>
          </a:p>
          <a:p>
            <a:pPr>
              <a:buFontTx/>
              <a:buChar char="-"/>
            </a:pPr>
            <a:r>
              <a:rPr lang="en-US" dirty="0"/>
              <a:t>Rachio Controller:  </a:t>
            </a:r>
            <a:r>
              <a:rPr lang="en-US" dirty="0">
                <a:hlinkClick r:id="rId4"/>
              </a:rPr>
              <a:t>www.rachio.com</a:t>
            </a:r>
            <a:r>
              <a:rPr lang="en-US" dirty="0"/>
              <a:t> </a:t>
            </a:r>
          </a:p>
          <a:p>
            <a:pPr lvl="1"/>
            <a:r>
              <a:rPr lang="en-US" sz="2000" dirty="0"/>
              <a:t>Install Video: </a:t>
            </a:r>
            <a:r>
              <a:rPr lang="en-US" sz="2000" dirty="0">
                <a:hlinkClick r:id="rId5"/>
              </a:rPr>
              <a:t>https://www.youtube.com/watch?v=ya8JHP-GeeY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Programming Video: </a:t>
            </a:r>
            <a:r>
              <a:rPr lang="en-US" sz="2000" dirty="0">
                <a:hlinkClick r:id="rId6"/>
              </a:rPr>
              <a:t>https://www.youtube.com/watch?v=Lbe8Kx_SIbo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Front Panel / Manual Control: </a:t>
            </a:r>
            <a:r>
              <a:rPr lang="en-US" sz="2000" dirty="0">
                <a:hlinkClick r:id="rId7"/>
              </a:rPr>
              <a:t>https://www.youtube.com/watch?v=U0W4q22IyDA</a:t>
            </a:r>
            <a:r>
              <a:rPr lang="en-US" sz="2000" dirty="0"/>
              <a:t> </a:t>
            </a:r>
          </a:p>
          <a:p>
            <a:pPr marL="457200" lvl="1" indent="0">
              <a:buNone/>
            </a:pPr>
            <a:endParaRPr lang="en-US" sz="2000" dirty="0"/>
          </a:p>
          <a:p>
            <a:pPr>
              <a:buFontTx/>
              <a:buChar char="-"/>
            </a:pPr>
            <a:r>
              <a:rPr lang="en-US" dirty="0"/>
              <a:t>Hunter Controller:   </a:t>
            </a:r>
            <a:r>
              <a:rPr lang="en-US" dirty="0">
                <a:hlinkClick r:id="rId8"/>
              </a:rPr>
              <a:t>www.hydrawise.com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Install Video: </a:t>
            </a:r>
            <a:r>
              <a:rPr lang="en-US" dirty="0">
                <a:hlinkClick r:id="rId9"/>
              </a:rPr>
              <a:t>https://www.youtube.com/watch?v=qmnXflGeYzk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Programming </a:t>
            </a:r>
            <a:r>
              <a:rPr lang="en-US"/>
              <a:t>Video: </a:t>
            </a:r>
            <a:r>
              <a:rPr lang="en-US">
                <a:hlinkClick r:id="rId10"/>
              </a:rPr>
              <a:t>https</a:t>
            </a:r>
            <a:r>
              <a:rPr lang="en-US" dirty="0">
                <a:hlinkClick r:id="rId10"/>
              </a:rPr>
              <a:t>://www.youtube.com/watch?v=3bS6H3u4BAg</a:t>
            </a:r>
            <a:r>
              <a:rPr lang="en-US" dirty="0"/>
              <a:t> 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Orbit Controller:   </a:t>
            </a:r>
            <a:r>
              <a:rPr lang="en-US" dirty="0">
                <a:hlinkClick r:id="rId11"/>
              </a:rPr>
              <a:t>www.orbitonline.com</a:t>
            </a:r>
            <a:r>
              <a:rPr lang="en-US" dirty="0"/>
              <a:t> &gt; collections &gt; b-</a:t>
            </a:r>
            <a:r>
              <a:rPr lang="en-US" dirty="0" err="1"/>
              <a:t>hyve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Install Video: </a:t>
            </a:r>
            <a:r>
              <a:rPr lang="en-US" dirty="0">
                <a:hlinkClick r:id="rId12"/>
              </a:rPr>
              <a:t>https://www.youtube.com/watch?v=1qKpD3NR_XM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Programming Video:  </a:t>
            </a:r>
            <a:r>
              <a:rPr lang="en-US" dirty="0">
                <a:hlinkClick r:id="rId13"/>
              </a:rPr>
              <a:t>https://www.youtube.com/watch?v=67vHj3iNVno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85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5692-6099-CEC4-0A7F-76454920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</a:t>
            </a:r>
            <a:r>
              <a:rPr lang="en-US" dirty="0" err="1"/>
              <a:t>Rachio</a:t>
            </a:r>
            <a:r>
              <a:rPr lang="en-US" dirty="0"/>
              <a:t> Install</a:t>
            </a:r>
          </a:p>
        </p:txBody>
      </p:sp>
      <p:pic>
        <p:nvPicPr>
          <p:cNvPr id="5" name="Content Placeholder 4" descr="A electronic device with wires and a screen&#10;&#10;Description automatically generated">
            <a:extLst>
              <a:ext uri="{FF2B5EF4-FFF2-40B4-BE49-F238E27FC236}">
                <a16:creationId xmlns:a16="http://schemas.microsoft.com/office/drawing/2014/main" id="{188F1A08-F387-C6E5-FCF9-512D56CF8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8" y="1690688"/>
            <a:ext cx="2795286" cy="2960828"/>
          </a:xfrm>
        </p:spPr>
      </p:pic>
      <p:pic>
        <p:nvPicPr>
          <p:cNvPr id="9" name="Picture 8" descr="A grey rectangular device with wires&#10;&#10;Description automatically generated with medium confidence">
            <a:extLst>
              <a:ext uri="{FF2B5EF4-FFF2-40B4-BE49-F238E27FC236}">
                <a16:creationId xmlns:a16="http://schemas.microsoft.com/office/drawing/2014/main" id="{320DA797-1A2B-FBBC-978A-C859E92EB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33" y="1690688"/>
            <a:ext cx="3459780" cy="2278577"/>
          </a:xfrm>
          <a:prstGeom prst="rect">
            <a:avLst/>
          </a:prstGeom>
        </p:spPr>
      </p:pic>
      <p:pic>
        <p:nvPicPr>
          <p:cNvPr id="11" name="Picture 10" descr="A close-up of wires&#10;&#10;Description automatically generated">
            <a:extLst>
              <a:ext uri="{FF2B5EF4-FFF2-40B4-BE49-F238E27FC236}">
                <a16:creationId xmlns:a16="http://schemas.microsoft.com/office/drawing/2014/main" id="{B44A2C99-6F63-7259-473C-9B104062F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37" y="1873201"/>
            <a:ext cx="2039718" cy="1913550"/>
          </a:xfrm>
          <a:prstGeom prst="rect">
            <a:avLst/>
          </a:prstGeom>
        </p:spPr>
      </p:pic>
      <p:pic>
        <p:nvPicPr>
          <p:cNvPr id="15" name="Picture 14" descr="A box and a device&#10;&#10;Description automatically generated with medium confidence">
            <a:extLst>
              <a:ext uri="{FF2B5EF4-FFF2-40B4-BE49-F238E27FC236}">
                <a16:creationId xmlns:a16="http://schemas.microsoft.com/office/drawing/2014/main" id="{49C2C87B-F0AF-74B7-BE98-844C67B45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82" y="1690688"/>
            <a:ext cx="2926294" cy="23894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DB4145-091D-5E8D-7450-787C22C4EE00}"/>
              </a:ext>
            </a:extLst>
          </p:cNvPr>
          <p:cNvSpPr/>
          <p:nvPr/>
        </p:nvSpPr>
        <p:spPr>
          <a:xfrm>
            <a:off x="946498" y="4651517"/>
            <a:ext cx="5922653" cy="20726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This Rain Bird controller has terminals marked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24VAC, SENS, C, M, and 1,2,3,… 12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You only need to look for C (one or more white wires connected in </a:t>
            </a:r>
            <a:r>
              <a:rPr lang="en-US" b="1" dirty="0">
                <a:solidFill>
                  <a:schemeClr val="tx1"/>
                </a:solidFill>
              </a:rPr>
              <a:t>Common</a:t>
            </a:r>
            <a:r>
              <a:rPr lang="en-US" dirty="0">
                <a:solidFill>
                  <a:schemeClr val="tx1"/>
                </a:solidFill>
              </a:rPr>
              <a:t> to one screw) and wires at numbered screws, one for each zone – If you have a master valve (M) or a well pump note that as well  - use tape to mark all wires before starting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03E38-6CE5-C7CD-67D3-DF534705459A}"/>
              </a:ext>
            </a:extLst>
          </p:cNvPr>
          <p:cNvSpPr/>
          <p:nvPr/>
        </p:nvSpPr>
        <p:spPr>
          <a:xfrm>
            <a:off x="7716644" y="4447477"/>
            <a:ext cx="3129775" cy="100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Connect C wire(s) and numbered wires on new controller</a:t>
            </a:r>
          </a:p>
        </p:txBody>
      </p:sp>
    </p:spTree>
    <p:extLst>
      <p:ext uri="{BB962C8B-B14F-4D97-AF65-F5344CB8AC3E}">
        <p14:creationId xmlns:p14="http://schemas.microsoft.com/office/powerpoint/2010/main" val="135882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4453-CFA5-EEB3-D9E9-34589C7A2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898"/>
          </a:xfrm>
        </p:spPr>
        <p:txBody>
          <a:bodyPr>
            <a:normAutofit fontScale="90000"/>
          </a:bodyPr>
          <a:lstStyle/>
          <a:p>
            <a:r>
              <a:rPr lang="en-US" dirty="0"/>
              <a:t>Older Rainbird Mechanical “Clock” Controller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669BF-1F10-1A89-6E68-38CD992D7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86" y="1584495"/>
            <a:ext cx="5890347" cy="450172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B48FBC-96BF-2B29-F9D4-5859B4BC4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99" y="1812222"/>
            <a:ext cx="3267984" cy="36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4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0EF5-4417-9B63-2AD3-F0AA7C10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4322"/>
          </a:xfrm>
        </p:spPr>
        <p:txBody>
          <a:bodyPr/>
          <a:lstStyle/>
          <a:p>
            <a:r>
              <a:rPr lang="en-US" dirty="0"/>
              <a:t>Aquifer Profile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EF63948-2998-5E0B-AD68-BF100FB3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0" y="1200586"/>
            <a:ext cx="8187719" cy="5381698"/>
          </a:xfrm>
        </p:spPr>
      </p:pic>
    </p:spTree>
    <p:extLst>
      <p:ext uri="{BB962C8B-B14F-4D97-AF65-F5344CB8AC3E}">
        <p14:creationId xmlns:p14="http://schemas.microsoft.com/office/powerpoint/2010/main" val="26889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3A2B-ADBF-58C0-184A-7BD05B9D3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Permits to Draw for the Floridan Aquifer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46885-41B5-7130-1076-657B9D570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63" y="1690687"/>
            <a:ext cx="7001094" cy="4863675"/>
          </a:xfrm>
        </p:spPr>
      </p:pic>
    </p:spTree>
    <p:extLst>
      <p:ext uri="{BB962C8B-B14F-4D97-AF65-F5344CB8AC3E}">
        <p14:creationId xmlns:p14="http://schemas.microsoft.com/office/powerpoint/2010/main" val="345134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0CA6-E5B2-E4C1-B8CF-0C3939C3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Shallow Well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4EF8-92F2-ECDF-25DC-EC905D8F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Conserves Potable Drinking Water,  </a:t>
            </a:r>
            <a:r>
              <a:rPr lang="en-US" b="1" dirty="0">
                <a:solidFill>
                  <a:srgbClr val="FF0000"/>
                </a:solidFill>
              </a:rPr>
              <a:t>but . . .</a:t>
            </a:r>
          </a:p>
          <a:p>
            <a:r>
              <a:rPr lang="en-US" dirty="0"/>
              <a:t>Can Deplete Ground Water and Risks Salt Water Intrusion</a:t>
            </a:r>
          </a:p>
          <a:p>
            <a:r>
              <a:rPr lang="en-US" dirty="0"/>
              <a:t>How a “Smart” Controller Can Help . . .</a:t>
            </a:r>
          </a:p>
          <a:p>
            <a:pPr marL="971550" lvl="1" indent="-514350">
              <a:buAutoNum type="arabicParenR"/>
            </a:pPr>
            <a:r>
              <a:rPr lang="en-US" sz="2800" dirty="0"/>
              <a:t>Extend Pump Life </a:t>
            </a:r>
            <a:r>
              <a:rPr lang="en-US" sz="2800" i="1" dirty="0"/>
              <a:t>(less run time)</a:t>
            </a:r>
          </a:p>
          <a:p>
            <a:pPr marL="971550" lvl="1" indent="-514350">
              <a:buAutoNum type="arabicParenR"/>
            </a:pPr>
            <a:r>
              <a:rPr lang="en-US" sz="2800" dirty="0"/>
              <a:t>Lower Electricity Bills</a:t>
            </a:r>
          </a:p>
          <a:p>
            <a:pPr marL="971550" lvl="1" indent="-514350">
              <a:buAutoNum type="arabicParenR"/>
            </a:pPr>
            <a:r>
              <a:rPr lang="en-US" sz="2800" dirty="0"/>
              <a:t>Possibly Less “Rust Stains”</a:t>
            </a:r>
          </a:p>
          <a:p>
            <a:pPr marL="971550" lvl="1" indent="-514350">
              <a:buAutoNum type="arabicParenR"/>
            </a:pPr>
            <a:r>
              <a:rPr lang="en-US" sz="2800" dirty="0"/>
              <a:t>Healthier Lawn: No Over Watering = No Fertilizer Wash-Out</a:t>
            </a:r>
          </a:p>
        </p:txBody>
      </p:sp>
    </p:spTree>
    <p:extLst>
      <p:ext uri="{BB962C8B-B14F-4D97-AF65-F5344CB8AC3E}">
        <p14:creationId xmlns:p14="http://schemas.microsoft.com/office/powerpoint/2010/main" val="61935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C509-516A-8511-F6BB-FD83968C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Solutions to Conserve Our Water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89C4F-9CD3-8710-6F97-0AFE5A51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53" y="1690688"/>
            <a:ext cx="10951859" cy="4486275"/>
          </a:xfrm>
        </p:spPr>
        <p:txBody>
          <a:bodyPr/>
          <a:lstStyle/>
          <a:p>
            <a:r>
              <a:rPr lang="en-US" dirty="0"/>
              <a:t>Approx. 50% of Our Potable Water is Estimated to be Irrigation or ‘Other’</a:t>
            </a:r>
          </a:p>
          <a:p>
            <a:r>
              <a:rPr lang="en-US" dirty="0"/>
              <a:t>Irrigation Going Off In or After a Rain Strom = </a:t>
            </a:r>
            <a:r>
              <a:rPr lang="en-US" b="1" dirty="0"/>
              <a:t>Waste</a:t>
            </a:r>
          </a:p>
          <a:p>
            <a:r>
              <a:rPr lang="en-US" dirty="0"/>
              <a:t>Solution: Replace “Dumb” Controllers With “Smart” Ones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What’s Needed :</a:t>
            </a:r>
          </a:p>
          <a:p>
            <a:pPr marL="3200400" lvl="7" indent="0">
              <a:buNone/>
            </a:pPr>
            <a:r>
              <a:rPr lang="en-US" sz="3200" dirty="0"/>
              <a:t> - Hyper Local Weather Data</a:t>
            </a:r>
          </a:p>
          <a:p>
            <a:pPr marL="3200400" lvl="7" indent="0">
              <a:buNone/>
            </a:pPr>
            <a:r>
              <a:rPr lang="en-US" sz="3200" dirty="0"/>
              <a:t> - An Internet Connection</a:t>
            </a:r>
          </a:p>
          <a:p>
            <a:pPr marL="3200400" lvl="7" indent="0">
              <a:buNone/>
            </a:pPr>
            <a:r>
              <a:rPr lang="en-US" sz="3200" dirty="0"/>
              <a:t> - A “Smart” Irrigation Controller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99E29F3E-0391-A8FD-AB47-400871836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8370" y="4200308"/>
            <a:ext cx="468833" cy="511296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9C1C3C4-6539-6B37-7388-8390773B6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8370" y="4656016"/>
            <a:ext cx="468833" cy="511296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2779B0AA-6634-F026-D31B-B48A948A7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8370" y="5111724"/>
            <a:ext cx="468833" cy="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C71D-9FE2-8E4E-A7E4-F8AC6EA8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72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 Are Personal Weather Stations </a:t>
            </a:r>
            <a:r>
              <a:rPr lang="en-US" sz="3100" i="1" dirty="0">
                <a:solidFill>
                  <a:schemeClr val="accent1">
                    <a:lumMod val="75000"/>
                  </a:schemeClr>
                </a:solidFill>
              </a:rPr>
              <a:t>(PWS) </a:t>
            </a:r>
            <a:r>
              <a:rPr lang="en-US" b="1" dirty="0"/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33BB6C-0C89-A267-7DFB-69419D13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7571"/>
            <a:ext cx="4244946" cy="4226648"/>
          </a:xfrm>
          <a:ln>
            <a:solidFill>
              <a:schemeClr val="tx1"/>
            </a:solidFill>
          </a:ln>
        </p:spPr>
      </p:pic>
      <p:pic>
        <p:nvPicPr>
          <p:cNvPr id="1026" name="Picture 2" descr="A weather station with a wind vane">
            <a:extLst>
              <a:ext uri="{FF2B5EF4-FFF2-40B4-BE49-F238E27FC236}">
                <a16:creationId xmlns:a16="http://schemas.microsoft.com/office/drawing/2014/main" id="{CA0F876C-2345-ADB9-48A3-C93D386A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18" y="1507571"/>
            <a:ext cx="4244946" cy="4244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ED8D6-D30B-43BB-43BE-F372924CE871}"/>
              </a:ext>
            </a:extLst>
          </p:cNvPr>
          <p:cNvSpPr txBox="1"/>
          <p:nvPr/>
        </p:nvSpPr>
        <p:spPr>
          <a:xfrm>
            <a:off x="1371600" y="5891646"/>
            <a:ext cx="298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WeatherFlow</a:t>
            </a:r>
            <a:r>
              <a:rPr lang="en-US" dirty="0"/>
              <a:t> Tempest Station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40B77-4B41-27DE-DCD0-5AB3FE5BDF2E}"/>
              </a:ext>
            </a:extLst>
          </p:cNvPr>
          <p:cNvSpPr txBox="1"/>
          <p:nvPr/>
        </p:nvSpPr>
        <p:spPr>
          <a:xfrm>
            <a:off x="7176655" y="5891646"/>
            <a:ext cx="298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Davis Vantage Pro2 Station –Skidaway Farms &amp; Marinas</a:t>
            </a:r>
          </a:p>
        </p:txBody>
      </p:sp>
    </p:spTree>
    <p:extLst>
      <p:ext uri="{BB962C8B-B14F-4D97-AF65-F5344CB8AC3E}">
        <p14:creationId xmlns:p14="http://schemas.microsoft.com/office/powerpoint/2010/main" val="191365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AC79-B997-F4AE-83AA-650989AD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101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1B5B-F8FC-78CC-17AC-EA237DF83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23" y="365126"/>
            <a:ext cx="3144154" cy="612775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Current Personal Weather Stations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(installations of known reliability)</a:t>
            </a:r>
          </a:p>
          <a:p>
            <a:pPr marL="0" indent="0">
              <a:buNone/>
            </a:pP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i="1" dirty="0"/>
              <a:t>On Going: “Monitor &amp; Maintain”</a:t>
            </a:r>
          </a:p>
          <a:p>
            <a:pPr marL="0" indent="0">
              <a:buNone/>
            </a:pPr>
            <a:endParaRPr lang="en-US" sz="2400" i="1" dirty="0"/>
          </a:p>
          <a:p>
            <a:r>
              <a:rPr lang="en-US" sz="2400" dirty="0"/>
              <a:t>Nearly Everyone Is Now Within ½ Mile or Less of a Hyper-Local Weather Station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 I</a:t>
            </a:r>
            <a:r>
              <a:rPr lang="en-US" sz="2200" i="1" dirty="0">
                <a:solidFill>
                  <a:schemeClr val="accent5">
                    <a:lumMod val="75000"/>
                  </a:schemeClr>
                </a:solidFill>
              </a:rPr>
              <a:t>nformation available at LandingsWeather.com</a:t>
            </a:r>
          </a:p>
          <a:p>
            <a:pPr marL="914400" lvl="2" indent="0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24C89-4F54-F2F1-7741-181EBA2F5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18" y="551432"/>
            <a:ext cx="4773108" cy="612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DB2FB-322E-83F9-9F62-8CC8FA218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76" y="18274"/>
            <a:ext cx="3947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0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2223-6904-63FB-E521-1BF830CB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90"/>
            <a:ext cx="10515600" cy="860258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Because Weather Is Local: Especially Here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E83B1-C94C-D820-4D62-9687FD6B70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1402672"/>
            <a:ext cx="3617549" cy="509020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96533-ED50-7A4D-A4C7-9B196FEF4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8951" y="1402672"/>
            <a:ext cx="5829300" cy="50902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For Example – Our Rainfall N to S </a:t>
            </a:r>
            <a:r>
              <a:rPr lang="en-US" sz="2100" i="1" dirty="0"/>
              <a:t>(in)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        </a:t>
            </a:r>
            <a:r>
              <a:rPr lang="en-US" sz="2600" u="sng" dirty="0"/>
              <a:t>Aug. 25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en-US" sz="2600" u="sng" dirty="0"/>
              <a:t>Sept. 15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sz="19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dirty="0"/>
              <a:t>	                     	 </a:t>
            </a:r>
            <a:r>
              <a:rPr lang="en-US" sz="1900" u="sng" dirty="0" err="1"/>
              <a:t>Accum</a:t>
            </a:r>
            <a:r>
              <a:rPr lang="en-US" sz="1900" u="sng" dirty="0"/>
              <a:t>.</a:t>
            </a:r>
            <a:r>
              <a:rPr lang="en-US" sz="1500" dirty="0"/>
              <a:t> 	          </a:t>
            </a:r>
            <a:r>
              <a:rPr lang="en-US" sz="1900" i="1" u="sng" dirty="0" err="1"/>
              <a:t>Accum</a:t>
            </a:r>
            <a:r>
              <a:rPr lang="en-US" sz="1900" i="1" u="sng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sz="19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i="1" dirty="0">
                <a:solidFill>
                  <a:schemeClr val="accent1">
                    <a:lumMod val="75000"/>
                  </a:schemeClr>
                </a:solidFill>
              </a:rPr>
              <a:t>North  	</a:t>
            </a:r>
            <a:r>
              <a:rPr lang="en-US" dirty="0"/>
              <a:t>Mark –   	</a:t>
            </a:r>
            <a:r>
              <a:rPr lang="en-US" dirty="0">
                <a:highlight>
                  <a:srgbClr val="00FF00"/>
                </a:highlight>
              </a:rPr>
              <a:t>0.85</a:t>
            </a:r>
            <a:r>
              <a:rPr lang="en-US" dirty="0"/>
              <a:t> 	     0.06</a:t>
            </a:r>
            <a:endParaRPr lang="en-US" sz="1900" i="1" dirty="0"/>
          </a:p>
          <a:p>
            <a:pPr marL="0" indent="0">
              <a:buNone/>
            </a:pPr>
            <a:r>
              <a:rPr lang="en-US" dirty="0"/>
              <a:t>	Cary –		</a:t>
            </a:r>
            <a:r>
              <a:rPr lang="en-US" dirty="0">
                <a:highlight>
                  <a:srgbClr val="00FF00"/>
                </a:highlight>
              </a:rPr>
              <a:t>0.76</a:t>
            </a:r>
            <a:r>
              <a:rPr lang="en-US" dirty="0"/>
              <a:t> 	     0.01</a:t>
            </a:r>
          </a:p>
          <a:p>
            <a:pPr marL="0" indent="0">
              <a:buNone/>
            </a:pPr>
            <a:r>
              <a:rPr lang="en-US" dirty="0"/>
              <a:t>	Rick –	    	</a:t>
            </a:r>
            <a:r>
              <a:rPr lang="en-US" dirty="0">
                <a:highlight>
                  <a:srgbClr val="00FF00"/>
                </a:highlight>
              </a:rPr>
              <a:t>0.59</a:t>
            </a:r>
            <a:r>
              <a:rPr lang="en-US" dirty="0"/>
              <a:t>	     0.02</a:t>
            </a:r>
          </a:p>
          <a:p>
            <a:pPr marL="0" indent="0">
              <a:buNone/>
            </a:pPr>
            <a:r>
              <a:rPr lang="en-US" sz="1900" i="1" dirty="0">
                <a:solidFill>
                  <a:schemeClr val="accent1">
                    <a:lumMod val="75000"/>
                  </a:schemeClr>
                </a:solidFill>
              </a:rPr>
              <a:t>South	</a:t>
            </a:r>
            <a:r>
              <a:rPr lang="en-US" dirty="0"/>
              <a:t>Tom –      	</a:t>
            </a:r>
            <a:r>
              <a:rPr lang="en-US" dirty="0">
                <a:highlight>
                  <a:srgbClr val="00FF00"/>
                </a:highlight>
              </a:rPr>
              <a:t>0.40</a:t>
            </a:r>
            <a:r>
              <a:rPr lang="en-US" dirty="0"/>
              <a:t> 	     </a:t>
            </a:r>
            <a:r>
              <a:rPr lang="en-US" dirty="0">
                <a:highlight>
                  <a:srgbClr val="00FF00"/>
                </a:highlight>
              </a:rPr>
              <a:t>0.42</a:t>
            </a:r>
            <a:endParaRPr lang="en-US" sz="1900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en-US" i="1" dirty="0"/>
              <a:t>near Hunter –    </a:t>
            </a:r>
            <a:r>
              <a:rPr lang="en-US" dirty="0"/>
              <a:t>	</a:t>
            </a:r>
            <a:r>
              <a:rPr lang="en-US" i="1" dirty="0"/>
              <a:t>0.03	     0.00</a:t>
            </a:r>
          </a:p>
          <a:p>
            <a:pPr marL="0" indent="0">
              <a:buNone/>
            </a:pPr>
            <a:r>
              <a:rPr lang="en-US" i="1" dirty="0"/>
              <a:t>near SAV AP-    	</a:t>
            </a:r>
            <a:r>
              <a:rPr lang="en-US" i="1" dirty="0">
                <a:highlight>
                  <a:srgbClr val="00FF00"/>
                </a:highlight>
              </a:rPr>
              <a:t>0.44</a:t>
            </a:r>
            <a:r>
              <a:rPr lang="en-US" i="1" dirty="0"/>
              <a:t>	     0.00</a:t>
            </a:r>
          </a:p>
          <a:p>
            <a:pPr marL="0" indent="0" algn="ctr">
              <a:buNone/>
            </a:pPr>
            <a:r>
              <a:rPr lang="en-US" dirty="0"/>
              <a:t>Variations are typical, </a:t>
            </a:r>
            <a:br>
              <a:rPr lang="en-US" dirty="0"/>
            </a:br>
            <a:r>
              <a:rPr lang="en-US" dirty="0"/>
              <a:t>especially during Summer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D5AAF40-50CA-549B-0F54-7230BE733F47}"/>
              </a:ext>
            </a:extLst>
          </p:cNvPr>
          <p:cNvSpPr/>
          <p:nvPr/>
        </p:nvSpPr>
        <p:spPr>
          <a:xfrm>
            <a:off x="9843976" y="4054548"/>
            <a:ext cx="265814" cy="389861"/>
          </a:xfrm>
          <a:prstGeom prst="rightBrace">
            <a:avLst>
              <a:gd name="adj1" fmla="val 8333"/>
              <a:gd name="adj2" fmla="val 490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0918D71-374A-C26D-60A5-AC4B878D5F65}"/>
              </a:ext>
            </a:extLst>
          </p:cNvPr>
          <p:cNvSpPr/>
          <p:nvPr/>
        </p:nvSpPr>
        <p:spPr>
          <a:xfrm>
            <a:off x="9842203" y="2803452"/>
            <a:ext cx="265814" cy="1130595"/>
          </a:xfrm>
          <a:prstGeom prst="rightBrace">
            <a:avLst>
              <a:gd name="adj1" fmla="val 8333"/>
              <a:gd name="adj2" fmla="val 490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E2BBE-554A-E7BC-C0B2-A089F768A403}"/>
              </a:ext>
            </a:extLst>
          </p:cNvPr>
          <p:cNvSpPr/>
          <p:nvPr/>
        </p:nvSpPr>
        <p:spPr>
          <a:xfrm>
            <a:off x="10113314" y="3079901"/>
            <a:ext cx="997671" cy="584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E5846-5E68-94A6-49DB-28664E87776D}"/>
              </a:ext>
            </a:extLst>
          </p:cNvPr>
          <p:cNvSpPr/>
          <p:nvPr/>
        </p:nvSpPr>
        <p:spPr>
          <a:xfrm>
            <a:off x="10113314" y="3934047"/>
            <a:ext cx="997671" cy="584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3466680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6158</TotalTime>
  <Words>1790</Words>
  <Application>Microsoft Office PowerPoint</Application>
  <PresentationFormat>Widescreen</PresentationFormat>
  <Paragraphs>242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The Audubon Water Wise Project in Honor of Mal Welch  Saving Money &amp; Saving Water </vt:lpstr>
      <vt:lpstr>    Agenda</vt:lpstr>
      <vt:lpstr>Aquifer Profile</vt:lpstr>
      <vt:lpstr>Permits to Draw for the Floridan Aquifer</vt:lpstr>
      <vt:lpstr>Shallow Well Water</vt:lpstr>
      <vt:lpstr>Solutions to Conserve Our Water Resources</vt:lpstr>
      <vt:lpstr>What Are Personal Weather Stations (PWS) ?</vt:lpstr>
      <vt:lpstr> </vt:lpstr>
      <vt:lpstr>Because Weather Is Local: Especially Here</vt:lpstr>
      <vt:lpstr>Recent Rainfall Study Results    (2024-2025)</vt:lpstr>
      <vt:lpstr>       Results of Two Pilot Studies </vt:lpstr>
      <vt:lpstr>Intelligent Controllers Monitor/Decide – Like You</vt:lpstr>
      <vt:lpstr>Irrigation During Hurricane Milton        (really . . .You Can’t Make This Stuff Up)</vt:lpstr>
      <vt:lpstr>    3 Hunter ‘HydraWise’ Controllers </vt:lpstr>
      <vt:lpstr>Rachio Controllers</vt:lpstr>
      <vt:lpstr>Orbit B-Hyve Controllers</vt:lpstr>
      <vt:lpstr>A Quick Controller Review . . .</vt:lpstr>
      <vt:lpstr>  Important Considerations</vt:lpstr>
      <vt:lpstr>TLA Bulk Rachio Purchase Discount</vt:lpstr>
      <vt:lpstr>     Rachio Controllers Currently Here – In Use</vt:lpstr>
      <vt:lpstr>Irrigation Professionals</vt:lpstr>
      <vt:lpstr>What do you need to get started?</vt:lpstr>
      <vt:lpstr>  </vt:lpstr>
      <vt:lpstr>Resources:</vt:lpstr>
      <vt:lpstr>A Typical Rachio Install</vt:lpstr>
      <vt:lpstr>Older Rainbird Mechanical “Clock” Controller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Report to Strategic Water Committee Intelligent Irrigation Control Sub-Committee September 20, 2023</dc:title>
  <dc:creator>Tom Hamilton</dc:creator>
  <cp:lastModifiedBy>Tom Hamilton</cp:lastModifiedBy>
  <cp:revision>84</cp:revision>
  <cp:lastPrinted>2023-09-16T16:56:43Z</cp:lastPrinted>
  <dcterms:created xsi:type="dcterms:W3CDTF">2023-08-27T19:10:29Z</dcterms:created>
  <dcterms:modified xsi:type="dcterms:W3CDTF">2025-04-07T14:40:08Z</dcterms:modified>
</cp:coreProperties>
</file>